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4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505" r:id="rId18"/>
    <p:sldId id="491" r:id="rId19"/>
    <p:sldId id="493" r:id="rId20"/>
    <p:sldId id="494" r:id="rId21"/>
    <p:sldId id="495" r:id="rId22"/>
    <p:sldId id="496" r:id="rId23"/>
    <p:sldId id="497" r:id="rId24"/>
    <p:sldId id="498" r:id="rId25"/>
    <p:sldId id="480" r:id="rId26"/>
    <p:sldId id="499" r:id="rId27"/>
    <p:sldId id="500" r:id="rId28"/>
    <p:sldId id="502" r:id="rId29"/>
    <p:sldId id="503" r:id="rId30"/>
    <p:sldId id="483" r:id="rId31"/>
    <p:sldId id="464" r:id="rId32"/>
    <p:sldId id="50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505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94118"/>
  </p:normalViewPr>
  <p:slideViewPr>
    <p:cSldViewPr snapToGrid="0" snapToObjects="1">
      <p:cViewPr>
        <p:scale>
          <a:sx n="92" d="100"/>
          <a:sy n="92" d="100"/>
        </p:scale>
        <p:origin x="1008" y="296"/>
      </p:cViewPr>
      <p:guideLst>
        <p:guide pos="6539"/>
        <p:guide pos="756"/>
        <p:guide orient="horz" pos="2682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77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27.01.24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8.svg"/><Relationship Id="rId9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cold winter,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spring with alternating periods of sunshine and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occasional rain,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fairly hot and dry summer with the odd shower to ward off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water stress,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°C,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photosynthesis will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be disrupted,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or oidium,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</a:t>
              </a:r>
              <a:r>
                <a:rPr lang="en-GB" sz="2000">
                  <a:latin typeface="Avenir Book" panose="02000503020000020003" pitchFamily="2" charset="0"/>
                </a:rPr>
                <a:t>during flowering, </a:t>
              </a:r>
              <a:r>
                <a:rPr lang="en-GB" sz="2000" dirty="0">
                  <a:latin typeface="Avenir Book" panose="02000503020000020003" pitchFamily="2" charset="0"/>
                </a:rPr>
                <a:t>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</a:t>
            </a:r>
            <a:r>
              <a:rPr lang="en-GB">
                <a:latin typeface="Avenir Book" panose="02000503020000020003" pitchFamily="2" charset="0"/>
              </a:rPr>
              <a:t>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>
                <a:latin typeface="Avenir Book" panose="02000503020000020003" pitchFamily="2" charset="0"/>
              </a:rPr>
              <a:t>Cleaning, wrangling, </a:t>
            </a:r>
            <a:r>
              <a:rPr lang="en-GB" dirty="0">
                <a:latin typeface="Avenir Book" panose="02000503020000020003" pitchFamily="2" charset="0"/>
              </a:rPr>
              <a:t>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FD615C6-C3C7-3D73-69E2-E2EB5EDA1D3A}"/>
              </a:ext>
            </a:extLst>
          </p:cNvPr>
          <p:cNvGrpSpPr/>
          <p:nvPr/>
        </p:nvGrpSpPr>
        <p:grpSpPr>
          <a:xfrm>
            <a:off x="838200" y="1964914"/>
            <a:ext cx="10421391" cy="4294854"/>
            <a:chOff x="838200" y="1964914"/>
            <a:chExt cx="10421391" cy="429485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5AE6A5F-89E3-B199-782B-F8F08113DA19}"/>
                </a:ext>
              </a:extLst>
            </p:cNvPr>
            <p:cNvSpPr/>
            <p:nvPr/>
          </p:nvSpPr>
          <p:spPr>
            <a:xfrm>
              <a:off x="2346631" y="1964914"/>
              <a:ext cx="7593784" cy="4294854"/>
            </a:xfrm>
            <a:prstGeom prst="roundRect">
              <a:avLst>
                <a:gd name="adj" fmla="val 177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2"/>
                  </a:solidFill>
                </a:rPr>
                <a:t>Wrangling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591FE4-14B0-F86A-FB79-42362D6D485D}"/>
                </a:ext>
              </a:extLst>
            </p:cNvPr>
            <p:cNvSpPr/>
            <p:nvPr/>
          </p:nvSpPr>
          <p:spPr>
            <a:xfrm>
              <a:off x="10085532" y="1964914"/>
              <a:ext cx="1174059" cy="4294854"/>
            </a:xfrm>
            <a:prstGeom prst="roundRect">
              <a:avLst>
                <a:gd name="adj" fmla="val 62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6"/>
                  </a:solidFill>
                </a:rPr>
                <a:t>Production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6B1F9A1-0056-FB85-B880-9BDE5C91A520}"/>
                </a:ext>
              </a:extLst>
            </p:cNvPr>
            <p:cNvSpPr/>
            <p:nvPr/>
          </p:nvSpPr>
          <p:spPr>
            <a:xfrm>
              <a:off x="838200" y="1964914"/>
              <a:ext cx="1363313" cy="4294854"/>
            </a:xfrm>
            <a:prstGeom prst="roundRect">
              <a:avLst>
                <a:gd name="adj" fmla="val 629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1"/>
                  </a:solidFill>
                </a:rPr>
                <a:t>Ingestion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8DC3C8-B684-0035-9A77-16F771C46289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62" y="3836285"/>
              <a:ext cx="0" cy="17109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EAD0AE-0D38-247B-6514-908A051D4F58}"/>
                </a:ext>
              </a:extLst>
            </p:cNvPr>
            <p:cNvCxnSpPr>
              <a:cxnSpLocks/>
            </p:cNvCxnSpPr>
            <p:nvPr/>
          </p:nvCxnSpPr>
          <p:spPr>
            <a:xfrm>
              <a:off x="4910273" y="3836285"/>
              <a:ext cx="0" cy="93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0B92AC-D00A-6D12-6652-8FA22BD12F15}"/>
                </a:ext>
              </a:extLst>
            </p:cNvPr>
            <p:cNvGrpSpPr/>
            <p:nvPr/>
          </p:nvGrpSpPr>
          <p:grpSpPr>
            <a:xfrm>
              <a:off x="1044972" y="2500381"/>
              <a:ext cx="949768" cy="244426"/>
              <a:chOff x="903427" y="686965"/>
              <a:chExt cx="1430122" cy="477055"/>
            </a:xfrm>
          </p:grpSpPr>
          <p:sp>
            <p:nvSpPr>
              <p:cNvPr id="222" name="Left Brace 221">
                <a:extLst>
                  <a:ext uri="{FF2B5EF4-FFF2-40B4-BE49-F238E27FC236}">
                    <a16:creationId xmlns:a16="http://schemas.microsoft.com/office/drawing/2014/main" id="{62507048-2471-4873-D4A9-140F89958FF0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C883BA3-0A14-5558-70A8-6630D3BBE45C}"/>
                  </a:ext>
                </a:extLst>
              </p:cNvPr>
              <p:cNvSpPr txBox="1"/>
              <p:nvPr/>
            </p:nvSpPr>
            <p:spPr>
              <a:xfrm>
                <a:off x="971092" y="739838"/>
                <a:ext cx="1315517" cy="35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vivino.com</a:t>
                </a:r>
              </a:p>
            </p:txBody>
          </p:sp>
          <p:sp>
            <p:nvSpPr>
              <p:cNvPr id="224" name="Left Brace 223">
                <a:extLst>
                  <a:ext uri="{FF2B5EF4-FFF2-40B4-BE49-F238E27FC236}">
                    <a16:creationId xmlns:a16="http://schemas.microsoft.com/office/drawing/2014/main" id="{057F7352-427D-9ABF-27EC-C6D92B4B09B3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042739-CAEA-C06B-52E2-B7B553021E70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1" y="2622594"/>
              <a:ext cx="4837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2542BC3-9467-2B4D-8AD5-B5C485C43B58}"/>
                </a:ext>
              </a:extLst>
            </p:cNvPr>
            <p:cNvSpPr/>
            <p:nvPr/>
          </p:nvSpPr>
          <p:spPr>
            <a:xfrm>
              <a:off x="2570284" y="2484256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m_scrape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F9CBF0E-9F2D-A9FB-FB84-B9A7BA5D78D0}"/>
                </a:ext>
              </a:extLst>
            </p:cNvPr>
            <p:cNvSpPr/>
            <p:nvPr/>
          </p:nvSpPr>
          <p:spPr>
            <a:xfrm>
              <a:off x="3104846" y="28609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m_clean 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8DF20F-441D-0B41-B503-F3A0EC56DD7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512" y="3642480"/>
              <a:ext cx="46332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FDBAA72-7C01-EEA6-8A10-7A2E907E2EB6}"/>
                </a:ext>
              </a:extLst>
            </p:cNvPr>
            <p:cNvCxnSpPr>
              <a:cxnSpLocks/>
            </p:cNvCxnSpPr>
            <p:nvPr/>
          </p:nvCxnSpPr>
          <p:spPr>
            <a:xfrm>
              <a:off x="5071885" y="3836285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1C4301C-521E-256A-4B7D-ADFE50B1A31C}"/>
                </a:ext>
              </a:extLst>
            </p:cNvPr>
            <p:cNvSpPr/>
            <p:nvPr/>
          </p:nvSpPr>
          <p:spPr>
            <a:xfrm>
              <a:off x="4173970" y="4095035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get_grape_and_year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60" name="Graphic 59" descr="Rating Star with solid fill">
              <a:extLst>
                <a:ext uri="{FF2B5EF4-FFF2-40B4-BE49-F238E27FC236}">
                  <a16:creationId xmlns:a16="http://schemas.microsoft.com/office/drawing/2014/main" id="{FC048BC1-9896-E578-BC8B-8D4EA01C49C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1037" y="2193415"/>
              <a:ext cx="432000" cy="383928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5E240B7-229E-99A8-9D21-724BFFDE76F5}"/>
                </a:ext>
              </a:extLst>
            </p:cNvPr>
            <p:cNvGrpSpPr/>
            <p:nvPr/>
          </p:nvGrpSpPr>
          <p:grpSpPr>
            <a:xfrm>
              <a:off x="1044972" y="4298026"/>
              <a:ext cx="949768" cy="294756"/>
              <a:chOff x="903427" y="601338"/>
              <a:chExt cx="1430122" cy="575287"/>
            </a:xfrm>
          </p:grpSpPr>
          <p:sp>
            <p:nvSpPr>
              <p:cNvPr id="217" name="Left Brace 216">
                <a:extLst>
                  <a:ext uri="{FF2B5EF4-FFF2-40B4-BE49-F238E27FC236}">
                    <a16:creationId xmlns:a16="http://schemas.microsoft.com/office/drawing/2014/main" id="{E196384C-8DCA-29AF-E680-1C89D073D78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1C05B7E-3BE9-88CF-AC6C-F631BE168731}"/>
                  </a:ext>
                </a:extLst>
              </p:cNvPr>
              <p:cNvSpPr txBox="1"/>
              <p:nvPr/>
            </p:nvSpPr>
            <p:spPr>
              <a:xfrm>
                <a:off x="1190288" y="601338"/>
                <a:ext cx="836962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Trends</a:t>
                </a:r>
              </a:p>
            </p:txBody>
          </p:sp>
          <p:sp>
            <p:nvSpPr>
              <p:cNvPr id="219" name="Left Brace 218">
                <a:extLst>
                  <a:ext uri="{FF2B5EF4-FFF2-40B4-BE49-F238E27FC236}">
                    <a16:creationId xmlns:a16="http://schemas.microsoft.com/office/drawing/2014/main" id="{23E63675-6352-CA47-703B-79A6430905E5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DBCA2DB-8693-5329-7723-71BB0967B47E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4347035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FBF9576-513E-6862-E378-F4AA1EB9E769}"/>
                </a:ext>
              </a:extLst>
            </p:cNvPr>
            <p:cNvGrpSpPr/>
            <p:nvPr/>
          </p:nvGrpSpPr>
          <p:grpSpPr>
            <a:xfrm>
              <a:off x="1366091" y="3963953"/>
              <a:ext cx="252000" cy="318199"/>
              <a:chOff x="6533338" y="1991514"/>
              <a:chExt cx="914401" cy="1226346"/>
            </a:xfrm>
          </p:grpSpPr>
          <p:pic>
            <p:nvPicPr>
              <p:cNvPr id="214" name="Graphic 213" descr="Grapes with solid fill">
                <a:extLst>
                  <a:ext uri="{FF2B5EF4-FFF2-40B4-BE49-F238E27FC236}">
                    <a16:creationId xmlns:a16="http://schemas.microsoft.com/office/drawing/2014/main" id="{364CC05D-D51B-1D54-BDEB-84A53710A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3338" y="2303459"/>
                <a:ext cx="914401" cy="914401"/>
              </a:xfrm>
              <a:prstGeom prst="rect">
                <a:avLst/>
              </a:prstGeom>
            </p:spPr>
          </p:pic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591C45A-697E-94C2-0ECA-4A4F8655FBB1}"/>
                  </a:ext>
                </a:extLst>
              </p:cNvPr>
              <p:cNvSpPr/>
              <p:nvPr/>
            </p:nvSpPr>
            <p:spPr>
              <a:xfrm>
                <a:off x="6783595" y="1991514"/>
                <a:ext cx="450214" cy="264239"/>
              </a:xfrm>
              <a:custGeom>
                <a:avLst/>
                <a:gdLst>
                  <a:gd name="connsiteX0" fmla="*/ 401003 w 553402"/>
                  <a:gd name="connsiteY0" fmla="*/ 0 h 324802"/>
                  <a:gd name="connsiteX1" fmla="*/ 457200 w 553402"/>
                  <a:gd name="connsiteY1" fmla="*/ 56198 h 324802"/>
                  <a:gd name="connsiteX2" fmla="*/ 381953 w 553402"/>
                  <a:gd name="connsiteY2" fmla="*/ 131445 h 324802"/>
                  <a:gd name="connsiteX3" fmla="*/ 324803 w 553402"/>
                  <a:gd name="connsiteY3" fmla="*/ 74295 h 324802"/>
                  <a:gd name="connsiteX4" fmla="*/ 229553 w 553402"/>
                  <a:gd name="connsiteY4" fmla="*/ 169545 h 324802"/>
                  <a:gd name="connsiteX5" fmla="*/ 172403 w 553402"/>
                  <a:gd name="connsiteY5" fmla="*/ 112395 h 324802"/>
                  <a:gd name="connsiteX6" fmla="*/ 0 w 553402"/>
                  <a:gd name="connsiteY6" fmla="*/ 284798 h 324802"/>
                  <a:gd name="connsiteX7" fmla="*/ 40005 w 553402"/>
                  <a:gd name="connsiteY7" fmla="*/ 324803 h 324802"/>
                  <a:gd name="connsiteX8" fmla="*/ 172403 w 553402"/>
                  <a:gd name="connsiteY8" fmla="*/ 192405 h 324802"/>
                  <a:gd name="connsiteX9" fmla="*/ 229553 w 553402"/>
                  <a:gd name="connsiteY9" fmla="*/ 249555 h 324802"/>
                  <a:gd name="connsiteX10" fmla="*/ 324803 w 553402"/>
                  <a:gd name="connsiteY10" fmla="*/ 154305 h 324802"/>
                  <a:gd name="connsiteX11" fmla="*/ 381953 w 553402"/>
                  <a:gd name="connsiteY11" fmla="*/ 211455 h 324802"/>
                  <a:gd name="connsiteX12" fmla="*/ 497205 w 553402"/>
                  <a:gd name="connsiteY12" fmla="*/ 96202 h 324802"/>
                  <a:gd name="connsiteX13" fmla="*/ 553403 w 553402"/>
                  <a:gd name="connsiteY13" fmla="*/ 152400 h 324802"/>
                  <a:gd name="connsiteX14" fmla="*/ 553403 w 553402"/>
                  <a:gd name="connsiteY14" fmla="*/ 0 h 324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3402" h="324802">
                    <a:moveTo>
                      <a:pt x="401003" y="0"/>
                    </a:moveTo>
                    <a:lnTo>
                      <a:pt x="457200" y="56198"/>
                    </a:lnTo>
                    <a:lnTo>
                      <a:pt x="381953" y="131445"/>
                    </a:lnTo>
                    <a:lnTo>
                      <a:pt x="324803" y="74295"/>
                    </a:lnTo>
                    <a:lnTo>
                      <a:pt x="229553" y="169545"/>
                    </a:lnTo>
                    <a:lnTo>
                      <a:pt x="172403" y="112395"/>
                    </a:lnTo>
                    <a:lnTo>
                      <a:pt x="0" y="284798"/>
                    </a:lnTo>
                    <a:lnTo>
                      <a:pt x="40005" y="324803"/>
                    </a:lnTo>
                    <a:lnTo>
                      <a:pt x="172403" y="192405"/>
                    </a:lnTo>
                    <a:lnTo>
                      <a:pt x="229553" y="249555"/>
                    </a:lnTo>
                    <a:lnTo>
                      <a:pt x="324803" y="154305"/>
                    </a:lnTo>
                    <a:lnTo>
                      <a:pt x="381953" y="211455"/>
                    </a:lnTo>
                    <a:lnTo>
                      <a:pt x="497205" y="96202"/>
                    </a:lnTo>
                    <a:lnTo>
                      <a:pt x="553403" y="152400"/>
                    </a:lnTo>
                    <a:lnTo>
                      <a:pt x="55340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08ADA037-DCED-1048-A574-25C6471A51AE}"/>
                </a:ext>
              </a:extLst>
            </p:cNvPr>
            <p:cNvSpPr/>
            <p:nvPr/>
          </p:nvSpPr>
          <p:spPr>
            <a:xfrm>
              <a:off x="4173970" y="48397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get_country_and_year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45E57F2-DD8E-9C63-6A0A-77D9039BB795}"/>
                </a:ext>
              </a:extLst>
            </p:cNvPr>
            <p:cNvSpPr/>
            <p:nvPr/>
          </p:nvSpPr>
          <p:spPr>
            <a:xfrm>
              <a:off x="10367756" y="3320485"/>
              <a:ext cx="601359" cy="2813304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DE" sz="12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A48AE72E-ACB8-4586-E23A-18EA4C1E50D1}"/>
                </a:ext>
              </a:extLst>
            </p:cNvPr>
            <p:cNvSpPr/>
            <p:nvPr/>
          </p:nvSpPr>
          <p:spPr>
            <a:xfrm>
              <a:off x="4173970" y="5584512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get_region_and_year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16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740C0037-C902-CF15-50C0-7780EC4D35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5733275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3A0A52-9F74-B245-4DF8-A8FCB2CE41B3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4468646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1BEB3E9-C946-FD26-8F75-00003694B3DB}"/>
                </a:ext>
              </a:extLst>
            </p:cNvPr>
            <p:cNvGrpSpPr/>
            <p:nvPr/>
          </p:nvGrpSpPr>
          <p:grpSpPr>
            <a:xfrm>
              <a:off x="1366091" y="4738025"/>
              <a:ext cx="252000" cy="338203"/>
              <a:chOff x="8625609" y="1914418"/>
              <a:chExt cx="914401" cy="1303442"/>
            </a:xfrm>
          </p:grpSpPr>
          <p:pic>
            <p:nvPicPr>
              <p:cNvPr id="211" name="Graphic 210" descr="Grapes with solid fill">
                <a:extLst>
                  <a:ext uri="{FF2B5EF4-FFF2-40B4-BE49-F238E27FC236}">
                    <a16:creationId xmlns:a16="http://schemas.microsoft.com/office/drawing/2014/main" id="{806CF889-F4AA-8DB3-ED0D-9E4D355CE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25609" y="230345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212" name="Graphic 211" descr="Weights Uneven with solid fill">
                <a:extLst>
                  <a:ext uri="{FF2B5EF4-FFF2-40B4-BE49-F238E27FC236}">
                    <a16:creationId xmlns:a16="http://schemas.microsoft.com/office/drawing/2014/main" id="{878DAA26-4E27-0243-A0CD-7FCB73FBC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65519" y="1914418"/>
                <a:ext cx="434580" cy="43458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9F8B5B-7294-17E0-621F-2AEFDEBB5076}"/>
                </a:ext>
              </a:extLst>
            </p:cNvPr>
            <p:cNvGrpSpPr/>
            <p:nvPr/>
          </p:nvGrpSpPr>
          <p:grpSpPr>
            <a:xfrm>
              <a:off x="1044972" y="5069768"/>
              <a:ext cx="949768" cy="294756"/>
              <a:chOff x="903427" y="601338"/>
              <a:chExt cx="1430122" cy="575287"/>
            </a:xfrm>
          </p:grpSpPr>
          <p:sp>
            <p:nvSpPr>
              <p:cNvPr id="208" name="Left Brace 207">
                <a:extLst>
                  <a:ext uri="{FF2B5EF4-FFF2-40B4-BE49-F238E27FC236}">
                    <a16:creationId xmlns:a16="http://schemas.microsoft.com/office/drawing/2014/main" id="{77DA343C-D954-4498-787C-5B6F262FC6F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5B9EE52-58B7-B27B-C5FF-A8B7C53E3964}"/>
                  </a:ext>
                </a:extLst>
              </p:cNvPr>
              <p:cNvSpPr txBox="1"/>
              <p:nvPr/>
            </p:nvSpPr>
            <p:spPr>
              <a:xfrm>
                <a:off x="1161573" y="601338"/>
                <a:ext cx="894389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Harvest</a:t>
                </a:r>
              </a:p>
            </p:txBody>
          </p:sp>
          <p:sp>
            <p:nvSpPr>
              <p:cNvPr id="210" name="Left Brace 209">
                <a:extLst>
                  <a:ext uri="{FF2B5EF4-FFF2-40B4-BE49-F238E27FC236}">
                    <a16:creationId xmlns:a16="http://schemas.microsoft.com/office/drawing/2014/main" id="{91A9A20A-CEA1-75D3-89C4-226130A7AD6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88E42A-4FE4-4BFB-70E1-A5793E0AFAC5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232317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ADD588D-23D2-54AC-7703-87D257BFEE96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091774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0990D58-3C7B-88E9-8093-CA33F42D1BC0}"/>
                </a:ext>
              </a:extLst>
            </p:cNvPr>
            <p:cNvGrpSpPr/>
            <p:nvPr/>
          </p:nvGrpSpPr>
          <p:grpSpPr>
            <a:xfrm>
              <a:off x="1044972" y="5829818"/>
              <a:ext cx="949768" cy="294756"/>
              <a:chOff x="903427" y="601338"/>
              <a:chExt cx="1430122" cy="575287"/>
            </a:xfrm>
          </p:grpSpPr>
          <p:sp>
            <p:nvSpPr>
              <p:cNvPr id="202" name="Left Brace 201">
                <a:extLst>
                  <a:ext uri="{FF2B5EF4-FFF2-40B4-BE49-F238E27FC236}">
                    <a16:creationId xmlns:a16="http://schemas.microsoft.com/office/drawing/2014/main" id="{AAC5C2A2-92AF-987E-75F0-DA58B08F0054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AC0F301-1B64-31D9-2D49-717068A4B12C}"/>
                  </a:ext>
                </a:extLst>
              </p:cNvPr>
              <p:cNvSpPr txBox="1"/>
              <p:nvPr/>
            </p:nvSpPr>
            <p:spPr>
              <a:xfrm>
                <a:off x="1039224" y="601338"/>
                <a:ext cx="1139085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APIs: Geo 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+ Weather</a:t>
                </a:r>
              </a:p>
            </p:txBody>
          </p:sp>
          <p:sp>
            <p:nvSpPr>
              <p:cNvPr id="204" name="Left Brace 203">
                <a:extLst>
                  <a:ext uri="{FF2B5EF4-FFF2-40B4-BE49-F238E27FC236}">
                    <a16:creationId xmlns:a16="http://schemas.microsoft.com/office/drawing/2014/main" id="{96826471-6335-814E-0755-12672B8556A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698338F-9423-C13D-3C40-C2708879FFEA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995989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F1941DF-B422-A4A8-D1EE-E6DA22A9302A}"/>
                </a:ext>
              </a:extLst>
            </p:cNvPr>
            <p:cNvGrpSpPr/>
            <p:nvPr/>
          </p:nvGrpSpPr>
          <p:grpSpPr>
            <a:xfrm>
              <a:off x="1364482" y="5596856"/>
              <a:ext cx="252000" cy="284501"/>
              <a:chOff x="5638800" y="2789727"/>
              <a:chExt cx="923974" cy="1096473"/>
            </a:xfrm>
          </p:grpSpPr>
          <p:pic>
            <p:nvPicPr>
              <p:cNvPr id="193" name="Graphic 192" descr="Rain with solid fill">
                <a:extLst>
                  <a:ext uri="{FF2B5EF4-FFF2-40B4-BE49-F238E27FC236}">
                    <a16:creationId xmlns:a16="http://schemas.microsoft.com/office/drawing/2014/main" id="{65193C4D-43AA-0710-2FA7-DDF8E7C72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681E5FC-41D5-FD2D-77A9-7FCBA36C374B}"/>
                  </a:ext>
                </a:extLst>
              </p:cNvPr>
              <p:cNvGrpSpPr/>
              <p:nvPr/>
            </p:nvGrpSpPr>
            <p:grpSpPr>
              <a:xfrm>
                <a:off x="5972224" y="2789727"/>
                <a:ext cx="590550" cy="520589"/>
                <a:chOff x="5903595" y="2220742"/>
                <a:chExt cx="590550" cy="52058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E2ECAE1C-AB73-CD83-F2CD-8BC414272FCC}"/>
                    </a:ext>
                  </a:extLst>
                </p:cNvPr>
                <p:cNvSpPr/>
                <p:nvPr/>
              </p:nvSpPr>
              <p:spPr>
                <a:xfrm>
                  <a:off x="6179820" y="2220742"/>
                  <a:ext cx="38100" cy="114300"/>
                </a:xfrm>
                <a:custGeom>
                  <a:avLst/>
                  <a:gdLst>
                    <a:gd name="connsiteX0" fmla="*/ 0 w 38100"/>
                    <a:gd name="connsiteY0" fmla="*/ 0 h 114300"/>
                    <a:gd name="connsiteX1" fmla="*/ 38100 w 38100"/>
                    <a:gd name="connsiteY1" fmla="*/ 0 h 114300"/>
                    <a:gd name="connsiteX2" fmla="*/ 38100 w 38100"/>
                    <a:gd name="connsiteY2" fmla="*/ 114300 h 114300"/>
                    <a:gd name="connsiteX3" fmla="*/ 0 w 38100"/>
                    <a:gd name="connsiteY3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14300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30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4519C982-D8D3-B521-E672-419BE74F8FCA}"/>
                    </a:ext>
                  </a:extLst>
                </p:cNvPr>
                <p:cNvSpPr/>
                <p:nvPr/>
              </p:nvSpPr>
              <p:spPr>
                <a:xfrm rot="8100000">
                  <a:off x="6310730" y="2328567"/>
                  <a:ext cx="114298" cy="38099"/>
                </a:xfrm>
                <a:custGeom>
                  <a:avLst/>
                  <a:gdLst>
                    <a:gd name="connsiteX0" fmla="*/ 0 w 114298"/>
                    <a:gd name="connsiteY0" fmla="*/ 0 h 38099"/>
                    <a:gd name="connsiteX1" fmla="*/ 114299 w 114298"/>
                    <a:gd name="connsiteY1" fmla="*/ 0 h 38099"/>
                    <a:gd name="connsiteX2" fmla="*/ 114299 w 114298"/>
                    <a:gd name="connsiteY2" fmla="*/ 38100 h 38099"/>
                    <a:gd name="connsiteX3" fmla="*/ 0 w 114298"/>
                    <a:gd name="connsiteY3" fmla="*/ 38100 h 38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8" h="38099">
                      <a:moveTo>
                        <a:pt x="0" y="0"/>
                      </a:moveTo>
                      <a:lnTo>
                        <a:pt x="114299" y="0"/>
                      </a:lnTo>
                      <a:lnTo>
                        <a:pt x="114299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56BAEEE5-EB51-1011-328F-EF1D297880D0}"/>
                    </a:ext>
                  </a:extLst>
                </p:cNvPr>
                <p:cNvSpPr/>
                <p:nvPr/>
              </p:nvSpPr>
              <p:spPr>
                <a:xfrm>
                  <a:off x="6379845" y="2496967"/>
                  <a:ext cx="114300" cy="38100"/>
                </a:xfrm>
                <a:custGeom>
                  <a:avLst/>
                  <a:gdLst>
                    <a:gd name="connsiteX0" fmla="*/ 0 w 114300"/>
                    <a:gd name="connsiteY0" fmla="*/ 0 h 38100"/>
                    <a:gd name="connsiteX1" fmla="*/ 114300 w 114300"/>
                    <a:gd name="connsiteY1" fmla="*/ 0 h 38100"/>
                    <a:gd name="connsiteX2" fmla="*/ 114300 w 114300"/>
                    <a:gd name="connsiteY2" fmla="*/ 38100 h 38100"/>
                    <a:gd name="connsiteX3" fmla="*/ 0 w 1143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4EC24350-185D-014C-D003-AE75629FE048}"/>
                    </a:ext>
                  </a:extLst>
                </p:cNvPr>
                <p:cNvSpPr/>
                <p:nvPr/>
              </p:nvSpPr>
              <p:spPr>
                <a:xfrm rot="8100000">
                  <a:off x="6348636" y="2627033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46D2E8DE-A8E7-CC9B-8BD0-1D587010C3EA}"/>
                    </a:ext>
                  </a:extLst>
                </p:cNvPr>
                <p:cNvSpPr/>
                <p:nvPr/>
              </p:nvSpPr>
              <p:spPr>
                <a:xfrm>
                  <a:off x="5903595" y="2496967"/>
                  <a:ext cx="114299" cy="38100"/>
                </a:xfrm>
                <a:custGeom>
                  <a:avLst/>
                  <a:gdLst>
                    <a:gd name="connsiteX0" fmla="*/ 0 w 114299"/>
                    <a:gd name="connsiteY0" fmla="*/ 0 h 38100"/>
                    <a:gd name="connsiteX1" fmla="*/ 114300 w 114299"/>
                    <a:gd name="connsiteY1" fmla="*/ 0 h 38100"/>
                    <a:gd name="connsiteX2" fmla="*/ 114300 w 114299"/>
                    <a:gd name="connsiteY2" fmla="*/ 38100 h 38100"/>
                    <a:gd name="connsiteX3" fmla="*/ 0 w 114299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9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AD95C7F-FD07-F3C3-26B1-8E3BBA176C81}"/>
                    </a:ext>
                  </a:extLst>
                </p:cNvPr>
                <p:cNvSpPr/>
                <p:nvPr/>
              </p:nvSpPr>
              <p:spPr>
                <a:xfrm rot="8100000">
                  <a:off x="6011584" y="2290949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57FF6E19-9218-2154-F23F-55721F365CF6}"/>
                    </a:ext>
                  </a:extLst>
                </p:cNvPr>
                <p:cNvSpPr/>
                <p:nvPr/>
              </p:nvSpPr>
              <p:spPr>
                <a:xfrm>
                  <a:off x="6056323" y="2372593"/>
                  <a:ext cx="284955" cy="279631"/>
                </a:xfrm>
                <a:custGeom>
                  <a:avLst/>
                  <a:gdLst>
                    <a:gd name="connsiteX0" fmla="*/ 7291 w 284955"/>
                    <a:gd name="connsiteY0" fmla="*/ 189144 h 279631"/>
                    <a:gd name="connsiteX1" fmla="*/ 53011 w 284955"/>
                    <a:gd name="connsiteY1" fmla="*/ 230102 h 279631"/>
                    <a:gd name="connsiteX2" fmla="*/ 184456 w 284955"/>
                    <a:gd name="connsiteY2" fmla="*/ 279632 h 279631"/>
                    <a:gd name="connsiteX3" fmla="*/ 284469 w 284955"/>
                    <a:gd name="connsiteY3" fmla="*/ 155807 h 279631"/>
                    <a:gd name="connsiteX4" fmla="*/ 207316 w 284955"/>
                    <a:gd name="connsiteY4" fmla="*/ 15789 h 279631"/>
                    <a:gd name="connsiteX5" fmla="*/ 49201 w 284955"/>
                    <a:gd name="connsiteY5" fmla="*/ 34839 h 279631"/>
                    <a:gd name="connsiteX6" fmla="*/ 7291 w 284955"/>
                    <a:gd name="connsiteY6" fmla="*/ 189144 h 279631"/>
                    <a:gd name="connsiteX7" fmla="*/ 7291 w 284955"/>
                    <a:gd name="connsiteY7" fmla="*/ 189144 h 27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955" h="279631">
                      <a:moveTo>
                        <a:pt x="7291" y="189144"/>
                      </a:moveTo>
                      <a:cubicBezTo>
                        <a:pt x="24436" y="199622"/>
                        <a:pt x="40629" y="213909"/>
                        <a:pt x="53011" y="230102"/>
                      </a:cubicBezTo>
                      <a:cubicBezTo>
                        <a:pt x="102541" y="224387"/>
                        <a:pt x="151119" y="242484"/>
                        <a:pt x="184456" y="279632"/>
                      </a:cubicBezTo>
                      <a:cubicBezTo>
                        <a:pt x="239701" y="262487"/>
                        <a:pt x="279706" y="213909"/>
                        <a:pt x="284469" y="155807"/>
                      </a:cubicBezTo>
                      <a:cubicBezTo>
                        <a:pt x="289231" y="97704"/>
                        <a:pt x="258751" y="42459"/>
                        <a:pt x="207316" y="15789"/>
                      </a:cubicBezTo>
                      <a:cubicBezTo>
                        <a:pt x="155881" y="-10881"/>
                        <a:pt x="93016" y="-3261"/>
                        <a:pt x="49201" y="34839"/>
                      </a:cubicBezTo>
                      <a:cubicBezTo>
                        <a:pt x="5386" y="72939"/>
                        <a:pt x="-10806" y="133899"/>
                        <a:pt x="7291" y="189144"/>
                      </a:cubicBezTo>
                      <a:lnTo>
                        <a:pt x="7291" y="189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</p:grp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4B0523B-9A7C-4BE9-DDAA-F9CD34C75F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3013" y="5836512"/>
              <a:ext cx="39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D10B22E8-AD39-D4D4-1C14-87379401B28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3539243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12CD4F26-F3B1-774D-B8F0-9AAB12406C3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243798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529CCFDF-A370-B325-910D-78BAE4E8F61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988537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B08FE7C-C908-D2B7-39E3-B52B0A42DB3A}"/>
                </a:ext>
              </a:extLst>
            </p:cNvPr>
            <p:cNvSpPr/>
            <p:nvPr/>
          </p:nvSpPr>
          <p:spPr>
            <a:xfrm>
              <a:off x="3639408" y="318054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postgres_connect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BFF7B5-1431-4089-07FD-9943787ADE05}"/>
                </a:ext>
              </a:extLst>
            </p:cNvPr>
            <p:cNvSpPr/>
            <p:nvPr/>
          </p:nvSpPr>
          <p:spPr>
            <a:xfrm>
              <a:off x="4173970" y="349848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upload_postgres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3013DCE-AF90-1759-B83F-ABE99ED42BF3}"/>
                </a:ext>
              </a:extLst>
            </p:cNvPr>
            <p:cNvSpPr/>
            <p:nvPr/>
          </p:nvSpPr>
          <p:spPr>
            <a:xfrm>
              <a:off x="5927873" y="5584512"/>
              <a:ext cx="1080000" cy="504000"/>
            </a:xfrm>
            <a:prstGeom prst="roundRect">
              <a:avLst>
                <a:gd name="adj" fmla="val 8420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enrich_weather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B63E0F48-D2E5-BDF6-C128-F2D1D3B602E7}"/>
                </a:ext>
              </a:extLst>
            </p:cNvPr>
            <p:cNvSpPr/>
            <p:nvPr/>
          </p:nvSpPr>
          <p:spPr>
            <a:xfrm>
              <a:off x="7344399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examine_regions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9AA773BB-8EFB-60EA-42AC-58F7F426701A}"/>
                </a:ext>
              </a:extLst>
            </p:cNvPr>
            <p:cNvSpPr/>
            <p:nvPr/>
          </p:nvSpPr>
          <p:spPr>
            <a:xfrm>
              <a:off x="8760924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region_cleaning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7" name="Rounded Rectangle 226">
              <a:extLst>
                <a:ext uri="{FF2B5EF4-FFF2-40B4-BE49-F238E27FC236}">
                  <a16:creationId xmlns:a16="http://schemas.microsoft.com/office/drawing/2014/main" id="{6A88B3DF-F793-BC5F-65CB-BF5AABD9C72A}"/>
                </a:ext>
              </a:extLst>
            </p:cNvPr>
            <p:cNvSpPr/>
            <p:nvPr/>
          </p:nvSpPr>
          <p:spPr>
            <a:xfrm>
              <a:off x="5927873" y="4095035"/>
              <a:ext cx="1080000" cy="504000"/>
            </a:xfrm>
            <a:prstGeom prst="roundRect">
              <a:avLst>
                <a:gd name="adj" fmla="val 12544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enrich_trends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86D36260-2938-667A-5DEE-6C873EA59ECB}"/>
                </a:ext>
              </a:extLst>
            </p:cNvPr>
            <p:cNvSpPr/>
            <p:nvPr/>
          </p:nvSpPr>
          <p:spPr>
            <a:xfrm>
              <a:off x="5927873" y="4839774"/>
              <a:ext cx="1080000" cy="504000"/>
            </a:xfrm>
            <a:prstGeom prst="roundRect">
              <a:avLst>
                <a:gd name="adj" fmla="val 11513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enrich_harvest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5860E14D-584B-9BA2-E89B-A0F83BE0FF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162140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66D2295F-F5AF-2F15-2EB7-EB22D17E80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895111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C755300F-3B36-45F1-505C-F7B6CF93D6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5649854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9F43B247-FC30-61CC-B2CE-3317839E7B7F}"/>
                </a:ext>
              </a:extLst>
            </p:cNvPr>
            <p:cNvSpPr/>
            <p:nvPr/>
          </p:nvSpPr>
          <p:spPr>
            <a:xfrm>
              <a:off x="3831824" y="2627001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7" name="Arc 246">
              <a:extLst>
                <a:ext uri="{FF2B5EF4-FFF2-40B4-BE49-F238E27FC236}">
                  <a16:creationId xmlns:a16="http://schemas.microsoft.com/office/drawing/2014/main" id="{F63F646B-0952-AB1A-FAC1-96A825A7C911}"/>
                </a:ext>
              </a:extLst>
            </p:cNvPr>
            <p:cNvSpPr/>
            <p:nvPr/>
          </p:nvSpPr>
          <p:spPr>
            <a:xfrm>
              <a:off x="4368240" y="2950888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8" name="Arc 247">
              <a:extLst>
                <a:ext uri="{FF2B5EF4-FFF2-40B4-BE49-F238E27FC236}">
                  <a16:creationId xmlns:a16="http://schemas.microsoft.com/office/drawing/2014/main" id="{49B7D4FB-B871-8C9B-7D7C-6B62813008D7}"/>
                </a:ext>
              </a:extLst>
            </p:cNvPr>
            <p:cNvSpPr/>
            <p:nvPr/>
          </p:nvSpPr>
          <p:spPr>
            <a:xfrm>
              <a:off x="4904656" y="3274774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B98DB7C9-B58D-602A-F57B-767A68EA64F4}"/>
                </a:ext>
              </a:extLst>
            </p:cNvPr>
            <p:cNvCxnSpPr>
              <a:cxnSpLocks/>
            </p:cNvCxnSpPr>
            <p:nvPr/>
          </p:nvCxnSpPr>
          <p:spPr>
            <a:xfrm>
              <a:off x="8502662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E04B698B-D61D-6D5A-8BCC-C384A353871D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4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</a:t>
            </a:r>
            <a:r>
              <a:rPr lang="en-GB" sz="2800" b="1" i="1">
                <a:solidFill>
                  <a:srgbClr val="C00000"/>
                </a:solidFill>
                <a:latin typeface="Avenir Book" panose="02000503020000020003" pitchFamily="2" charset="0"/>
              </a:rPr>
              <a:t>'in wine, </a:t>
            </a: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/>
            </a:b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</a:t>
            </a:r>
            <a:r>
              <a:rPr lang="en-GB">
                <a:latin typeface="Avenir Book" panose="02000503020000020003" pitchFamily="2" charset="0"/>
              </a:rPr>
              <a:t>g., </a:t>
            </a:r>
            <a:r>
              <a:rPr lang="en-GB" dirty="0">
                <a:latin typeface="Avenir Book" panose="02000503020000020003" pitchFamily="2" charset="0"/>
              </a:rPr>
              <a:t>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B8991-3275-48C6-023C-703903FE14D4}"/>
              </a:ext>
            </a:extLst>
          </p:cNvPr>
          <p:cNvGrpSpPr/>
          <p:nvPr/>
        </p:nvGrpSpPr>
        <p:grpSpPr>
          <a:xfrm>
            <a:off x="601528" y="197119"/>
            <a:ext cx="11084286" cy="6321668"/>
            <a:chOff x="601528" y="197119"/>
            <a:chExt cx="11084286" cy="6321668"/>
          </a:xfrm>
        </p:grpSpPr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B2E99E1C-9539-9D95-B8D2-30B5F775018E}"/>
                </a:ext>
              </a:extLst>
            </p:cNvPr>
            <p:cNvGrpSpPr/>
            <p:nvPr/>
          </p:nvGrpSpPr>
          <p:grpSpPr>
            <a:xfrm>
              <a:off x="601528" y="197119"/>
              <a:ext cx="11084286" cy="6321668"/>
              <a:chOff x="601528" y="197119"/>
              <a:chExt cx="11084286" cy="6321668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F2AACAA0-642E-E75A-296A-C60D836E0DED}"/>
                  </a:ext>
                </a:extLst>
              </p:cNvPr>
              <p:cNvGrpSpPr/>
              <p:nvPr/>
            </p:nvGrpSpPr>
            <p:grpSpPr>
              <a:xfrm>
                <a:off x="4686831" y="197119"/>
                <a:ext cx="2913681" cy="6321668"/>
                <a:chOff x="4686831" y="197119"/>
                <a:chExt cx="2913681" cy="632166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E212E2F-CA90-CA31-CF92-5DE89FA03282}"/>
                    </a:ext>
                  </a:extLst>
                </p:cNvPr>
                <p:cNvGrpSpPr/>
                <p:nvPr/>
              </p:nvGrpSpPr>
              <p:grpSpPr>
                <a:xfrm>
                  <a:off x="4686831" y="197119"/>
                  <a:ext cx="2913681" cy="6321668"/>
                  <a:chOff x="4686831" y="197119"/>
                  <a:chExt cx="2913681" cy="6321668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D6C0FF7-BB40-1C56-D460-B110F9DFD58E}"/>
                      </a:ext>
                    </a:extLst>
                  </p:cNvPr>
                  <p:cNvGrpSpPr/>
                  <p:nvPr/>
                </p:nvGrpSpPr>
                <p:grpSpPr>
                  <a:xfrm>
                    <a:off x="4686831" y="197119"/>
                    <a:ext cx="2913681" cy="6321668"/>
                    <a:chOff x="4773478" y="511444"/>
                    <a:chExt cx="2913681" cy="6321668"/>
                  </a:xfrm>
                </p:grpSpPr>
                <p:sp>
                  <p:nvSpPr>
                    <p:cNvPr id="2" name="Rounded Rectangle 1">
                      <a:extLst>
                        <a:ext uri="{FF2B5EF4-FFF2-40B4-BE49-F238E27FC236}">
                          <a16:creationId xmlns:a16="http://schemas.microsoft.com/office/drawing/2014/main" id="{8CAC8F55-8267-9EA9-099E-AED0E42B0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6321668"/>
                    </a:xfrm>
                    <a:prstGeom prst="roundRect">
                      <a:avLst>
                        <a:gd name="adj" fmla="val 6561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DA69B42F-FEB3-5835-47A7-DE1B3D92F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Fact Table (Vivino.com)</a:t>
                      </a:r>
                    </a:p>
                  </p:txBody>
                </p:sp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F045F7-BC51-30D7-3412-D16ADA272E4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831" y="744496"/>
                    <a:ext cx="2880000" cy="56323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'id’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'winery’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'name’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'country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  <a:endParaRPr lang="en-GB" b="1" i="0" dirty="0">
                      <a:effectLst/>
                      <a:latin typeface="Menlo" panose="020B0609030804020204" pitchFamily="49" charset="0"/>
                    </a:endParaRP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wine_style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wine_category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grape_id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'rating’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review_count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'price’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'acidity’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'fizziness’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'intensity’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'sweetness’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'tannin’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scrape_date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38EF7B-F0FA-EF5D-4FCC-A14457D43700}"/>
                    </a:ext>
                  </a:extLst>
                </p:cNvPr>
                <p:cNvSpPr/>
                <p:nvPr/>
              </p:nvSpPr>
              <p:spPr>
                <a:xfrm>
                  <a:off x="4804362" y="193699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7E5D8F9-A28B-1838-D453-A35C5D8F55C7}"/>
                    </a:ext>
                  </a:extLst>
                </p:cNvPr>
                <p:cNvSpPr/>
                <p:nvPr/>
              </p:nvSpPr>
              <p:spPr>
                <a:xfrm>
                  <a:off x="4804362" y="2216483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55E4F7-60FE-01BE-E80C-52DF9E3FA6F8}"/>
                    </a:ext>
                  </a:extLst>
                </p:cNvPr>
                <p:cNvSpPr/>
                <p:nvPr/>
              </p:nvSpPr>
              <p:spPr>
                <a:xfrm>
                  <a:off x="6280066" y="198852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06544-8136-F17E-C7BE-0CC549059E05}"/>
                    </a:ext>
                  </a:extLst>
                </p:cNvPr>
                <p:cNvSpPr/>
                <p:nvPr/>
              </p:nvSpPr>
              <p:spPr>
                <a:xfrm>
                  <a:off x="6766511" y="3327559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3EC4D382-7972-AB80-2C6B-4A825BD81074}"/>
                    </a:ext>
                  </a:extLst>
                </p:cNvPr>
                <p:cNvSpPr/>
                <p:nvPr/>
              </p:nvSpPr>
              <p:spPr>
                <a:xfrm>
                  <a:off x="6280066" y="16450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C7F46AB7-98BF-46FB-3ED5-D2FB051DB86C}"/>
                    </a:ext>
                  </a:extLst>
                </p:cNvPr>
                <p:cNvSpPr/>
                <p:nvPr/>
              </p:nvSpPr>
              <p:spPr>
                <a:xfrm>
                  <a:off x="6280066" y="1906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6E28DDB-9C65-5C3E-F5F7-4AADC9AB4F8D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>
                <a:off x="2449875" y="1948901"/>
                <a:ext cx="2354487" cy="82682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9F1BF88C-0736-4B68-7081-8427A060AAE3}"/>
                  </a:ext>
                </a:extLst>
              </p:cNvPr>
              <p:cNvCxnSpPr>
                <a:cxnSpLocks/>
                <a:stCxn id="46" idx="3"/>
                <a:endCxn id="52" idx="1"/>
              </p:cNvCxnSpPr>
              <p:nvPr/>
            </p:nvCxnSpPr>
            <p:spPr>
              <a:xfrm>
                <a:off x="2449875" y="2232365"/>
                <a:ext cx="2354487" cy="7871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3C56029D-4E08-26BC-F2C8-6FFF27777664}"/>
                  </a:ext>
                </a:extLst>
              </p:cNvPr>
              <p:cNvCxnSpPr>
                <a:cxnSpLocks/>
                <a:stCxn id="58" idx="3"/>
                <a:endCxn id="53" idx="1"/>
              </p:cNvCxnSpPr>
              <p:nvPr/>
            </p:nvCxnSpPr>
            <p:spPr>
              <a:xfrm>
                <a:off x="6469252" y="2083121"/>
                <a:ext cx="2401561" cy="3127371"/>
              </a:xfrm>
              <a:prstGeom prst="bentConnector3">
                <a:avLst>
                  <a:gd name="adj1" fmla="val 6845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D26CBA94-0C1F-FF78-3BBC-47E27B6DE601}"/>
                  </a:ext>
                </a:extLst>
              </p:cNvPr>
              <p:cNvCxnSpPr>
                <a:cxnSpLocks/>
                <a:stCxn id="59" idx="3"/>
                <a:endCxn id="54" idx="1"/>
              </p:cNvCxnSpPr>
              <p:nvPr/>
            </p:nvCxnSpPr>
            <p:spPr>
              <a:xfrm>
                <a:off x="6955697" y="3422152"/>
                <a:ext cx="1915116" cy="2071804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9046AB6-7AB1-6664-D30F-10108F4A1439}"/>
                  </a:ext>
                </a:extLst>
              </p:cNvPr>
              <p:cNvGrpSpPr/>
              <p:nvPr/>
            </p:nvGrpSpPr>
            <p:grpSpPr>
              <a:xfrm>
                <a:off x="601528" y="1200000"/>
                <a:ext cx="2913681" cy="4060556"/>
                <a:chOff x="601528" y="1200000"/>
                <a:chExt cx="2913681" cy="406055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05866DD-2FD3-2B48-C3C4-F8BD8551BE9A}"/>
                    </a:ext>
                  </a:extLst>
                </p:cNvPr>
                <p:cNvGrpSpPr/>
                <p:nvPr/>
              </p:nvGrpSpPr>
              <p:grpSpPr>
                <a:xfrm>
                  <a:off x="601528" y="1200000"/>
                  <a:ext cx="2913681" cy="4060556"/>
                  <a:chOff x="601528" y="1180099"/>
                  <a:chExt cx="2913681" cy="4060556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DFA2C82B-BCC2-6EA4-0305-F06823A65A08}"/>
                      </a:ext>
                    </a:extLst>
                  </p:cNvPr>
                  <p:cNvGrpSpPr/>
                  <p:nvPr/>
                </p:nvGrpSpPr>
                <p:grpSpPr>
                  <a:xfrm>
                    <a:off x="601528" y="1180099"/>
                    <a:ext cx="2913681" cy="4060556"/>
                    <a:chOff x="4773478" y="511444"/>
                    <a:chExt cx="2913681" cy="4060556"/>
                  </a:xfrm>
                </p:grpSpPr>
                <p:sp>
                  <p:nvSpPr>
                    <p:cNvPr id="8" name="Rounded Rectangle 7">
                      <a:extLst>
                        <a:ext uri="{FF2B5EF4-FFF2-40B4-BE49-F238E27FC236}">
                          <a16:creationId xmlns:a16="http://schemas.microsoft.com/office/drawing/2014/main" id="{A73E49BD-4731-CDCC-CE52-684FEDB6F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4060556"/>
                    </a:xfrm>
                    <a:prstGeom prst="roundRect">
                      <a:avLst>
                        <a:gd name="adj" fmla="val 6414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9" name="Freeform 8">
                      <a:extLst>
                        <a:ext uri="{FF2B5EF4-FFF2-40B4-BE49-F238E27FC236}">
                          <a16:creationId xmlns:a16="http://schemas.microsoft.com/office/drawing/2014/main" id="{F5E63195-0811-3BEE-1079-FA9D7FCB5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Weather</a:t>
                      </a:r>
                    </a:p>
                  </p:txBody>
                </p: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A698983-9970-C73F-0D72-B9B919380C7E}"/>
                      </a:ext>
                    </a:extLst>
                  </p:cNvPr>
                  <p:cNvSpPr txBox="1"/>
                  <p:nvPr/>
                </p:nvSpPr>
                <p:spPr>
                  <a:xfrm>
                    <a:off x="601528" y="1727476"/>
                    <a:ext cx="2880000" cy="3416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vola_temp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longest_dry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longest_wet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avg_rain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'count_above35’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'count_under10’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coulure_wind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june_rain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BE10F3E-913D-9C8D-0461-0565A022684C}"/>
                    </a:ext>
                  </a:extLst>
                </p:cNvPr>
                <p:cNvSpPr/>
                <p:nvPr/>
              </p:nvSpPr>
              <p:spPr>
                <a:xfrm>
                  <a:off x="2260689" y="185430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E44B341-60E9-22AD-78FF-A0D299BA3A0D}"/>
                    </a:ext>
                  </a:extLst>
                </p:cNvPr>
                <p:cNvSpPr/>
                <p:nvPr/>
              </p:nvSpPr>
              <p:spPr>
                <a:xfrm>
                  <a:off x="2260689" y="2137772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F9A1913C-0C5E-862C-FA80-7D92B254929E}"/>
                  </a:ext>
                </a:extLst>
              </p:cNvPr>
              <p:cNvGrpSpPr/>
              <p:nvPr/>
            </p:nvGrpSpPr>
            <p:grpSpPr>
              <a:xfrm>
                <a:off x="8772133" y="4494082"/>
                <a:ext cx="2913681" cy="2024705"/>
                <a:chOff x="8772133" y="197119"/>
                <a:chExt cx="2913681" cy="2024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F3E52D7-933B-0328-B467-951AC5BB9E0F}"/>
                    </a:ext>
                  </a:extLst>
                </p:cNvPr>
                <p:cNvGrpSpPr/>
                <p:nvPr/>
              </p:nvGrpSpPr>
              <p:grpSpPr>
                <a:xfrm>
                  <a:off x="8772133" y="197119"/>
                  <a:ext cx="2913681" cy="2024705"/>
                  <a:chOff x="8772133" y="197119"/>
                  <a:chExt cx="2913681" cy="2024705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32FA6DC-1815-A24A-6E46-5D67078F384E}"/>
                      </a:ext>
                    </a:extLst>
                  </p:cNvPr>
                  <p:cNvGrpSpPr/>
                  <p:nvPr/>
                </p:nvGrpSpPr>
                <p:grpSpPr>
                  <a:xfrm>
                    <a:off x="8772133" y="197119"/>
                    <a:ext cx="2913681" cy="2024705"/>
                    <a:chOff x="4773478" y="511444"/>
                    <a:chExt cx="2913681" cy="2024705"/>
                  </a:xfrm>
                </p:grpSpPr>
                <p:sp>
                  <p:nvSpPr>
                    <p:cNvPr id="11" name="Rounded Rectangle 10">
                      <a:extLst>
                        <a:ext uri="{FF2B5EF4-FFF2-40B4-BE49-F238E27FC236}">
                          <a16:creationId xmlns:a16="http://schemas.microsoft.com/office/drawing/2014/main" id="{C737B22B-C763-C026-E6CA-EA75A65E3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2024705"/>
                    </a:xfrm>
                    <a:prstGeom prst="roundRect">
                      <a:avLst>
                        <a:gd name="adj" fmla="val 9536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12" name="Freeform 11">
                      <a:extLst>
                        <a:ext uri="{FF2B5EF4-FFF2-40B4-BE49-F238E27FC236}">
                          <a16:creationId xmlns:a16="http://schemas.microsoft.com/office/drawing/2014/main" id="{6712E03F-DB7C-E7E5-8325-5EA54AAE2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Google Trends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94120F-AF35-7C6D-1099-75D5883104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72133" y="744496"/>
                    <a:ext cx="2880000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median_trends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F7B50C7-474B-2E4F-3337-B6E6E332E4BE}"/>
                    </a:ext>
                  </a:extLst>
                </p:cNvPr>
                <p:cNvSpPr/>
                <p:nvPr/>
              </p:nvSpPr>
              <p:spPr>
                <a:xfrm>
                  <a:off x="8870813" y="8189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8132A41-3FD8-B517-DC4E-3EB5C3D77B32}"/>
                    </a:ext>
                  </a:extLst>
                </p:cNvPr>
                <p:cNvSpPr/>
                <p:nvPr/>
              </p:nvSpPr>
              <p:spPr>
                <a:xfrm>
                  <a:off x="8870813" y="1102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FA9BD5-0272-1B71-9881-5E4B083ECD7B}"/>
                  </a:ext>
                </a:extLst>
              </p:cNvPr>
              <p:cNvGrpSpPr/>
              <p:nvPr/>
            </p:nvGrpSpPr>
            <p:grpSpPr>
              <a:xfrm>
                <a:off x="8772133" y="197119"/>
                <a:ext cx="2913681" cy="2280056"/>
                <a:chOff x="8772133" y="3819752"/>
                <a:chExt cx="2913681" cy="22800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606D345-6A10-39A5-C36F-0D42C26315D4}"/>
                    </a:ext>
                  </a:extLst>
                </p:cNvPr>
                <p:cNvGrpSpPr/>
                <p:nvPr/>
              </p:nvGrpSpPr>
              <p:grpSpPr>
                <a:xfrm>
                  <a:off x="8772133" y="3819752"/>
                  <a:ext cx="2913681" cy="2280056"/>
                  <a:chOff x="4773478" y="511444"/>
                  <a:chExt cx="2913681" cy="2280056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58068129-FAE8-8069-5634-E70C2C33CF57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2280056"/>
                  </a:xfrm>
                  <a:prstGeom prst="roundRect">
                    <a:avLst>
                      <a:gd name="adj" fmla="val 8102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FDAF13D6-78C8-F1F8-4949-CA61B4FF2209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Harvest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DB74D9-959C-6360-83F9-9C2F367DCDFD}"/>
                    </a:ext>
                  </a:extLst>
                </p:cNvPr>
                <p:cNvSpPr txBox="1"/>
                <p:nvPr/>
              </p:nvSpPr>
              <p:spPr>
                <a:xfrm>
                  <a:off x="8772133" y="4368416"/>
                  <a:ext cx="2880000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'country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harvest_area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harvest_grape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harvest_wine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4BF81CD1-9B7A-8C51-B5F9-4B412136BF56}"/>
                  </a:ext>
                </a:extLst>
              </p:cNvPr>
              <p:cNvGrpSpPr/>
              <p:nvPr/>
            </p:nvGrpSpPr>
            <p:grpSpPr>
              <a:xfrm>
                <a:off x="8870813" y="842696"/>
                <a:ext cx="189186" cy="472650"/>
                <a:chOff x="8870813" y="842696"/>
                <a:chExt cx="189186" cy="4726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31AB600-2C7C-AA83-A6D6-D6C3ABAEF653}"/>
                    </a:ext>
                  </a:extLst>
                </p:cNvPr>
                <p:cNvSpPr/>
                <p:nvPr/>
              </p:nvSpPr>
              <p:spPr>
                <a:xfrm>
                  <a:off x="8870813" y="84269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1C01233-9666-BCB3-8A5A-F8F7F3DB9C74}"/>
                    </a:ext>
                  </a:extLst>
                </p:cNvPr>
                <p:cNvSpPr/>
                <p:nvPr/>
              </p:nvSpPr>
              <p:spPr>
                <a:xfrm>
                  <a:off x="8870813" y="112616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030" name="Elbow Connector 1029">
                <a:extLst>
                  <a:ext uri="{FF2B5EF4-FFF2-40B4-BE49-F238E27FC236}">
                    <a16:creationId xmlns:a16="http://schemas.microsoft.com/office/drawing/2014/main" id="{C19757EC-54AD-7E26-731D-5C0088F3B000}"/>
                  </a:ext>
                </a:extLst>
              </p:cNvPr>
              <p:cNvCxnSpPr>
                <a:cxnSpLocks/>
                <a:stCxn id="1034" idx="3"/>
                <a:endCxn id="55" idx="1"/>
              </p:cNvCxnSpPr>
              <p:nvPr/>
            </p:nvCxnSpPr>
            <p:spPr>
              <a:xfrm flipV="1">
                <a:off x="6469252" y="937289"/>
                <a:ext cx="2401561" cy="802340"/>
              </a:xfrm>
              <a:prstGeom prst="bentConnector3">
                <a:avLst>
                  <a:gd name="adj1" fmla="val 5840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Elbow Connector 1035">
                <a:extLst>
                  <a:ext uri="{FF2B5EF4-FFF2-40B4-BE49-F238E27FC236}">
                    <a16:creationId xmlns:a16="http://schemas.microsoft.com/office/drawing/2014/main" id="{3A448D98-D3E5-5A25-9FB4-D1F49B22B742}"/>
                  </a:ext>
                </a:extLst>
              </p:cNvPr>
              <p:cNvCxnSpPr>
                <a:cxnSpLocks/>
                <a:stCxn id="1054" idx="3"/>
                <a:endCxn id="56" idx="1"/>
              </p:cNvCxnSpPr>
              <p:nvPr/>
            </p:nvCxnSpPr>
            <p:spPr>
              <a:xfrm flipV="1">
                <a:off x="6469252" y="1220753"/>
                <a:ext cx="2401561" cy="780240"/>
              </a:xfrm>
              <a:prstGeom prst="bentConnector3">
                <a:avLst>
                  <a:gd name="adj1" fmla="val 6822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0E682796-C2CD-835C-BF59-1D47A311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260689" y="1822031"/>
              <a:ext cx="522179" cy="522179"/>
            </a:xfrm>
            <a:prstGeom prst="rect">
              <a:avLst/>
            </a:prstGeom>
          </p:spPr>
        </p:pic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2841A931-6B6E-3456-0C0A-D995D4F4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398849" y="790065"/>
              <a:ext cx="522179" cy="522179"/>
            </a:xfrm>
            <a:prstGeom prst="rect">
              <a:avLst/>
            </a:prstGeom>
          </p:spPr>
        </p:pic>
        <p:pic>
          <p:nvPicPr>
            <p:cNvPr id="22" name="Graphic 21" descr="Key with solid fill">
              <a:extLst>
                <a:ext uri="{FF2B5EF4-FFF2-40B4-BE49-F238E27FC236}">
                  <a16:creationId xmlns:a16="http://schemas.microsoft.com/office/drawing/2014/main" id="{0801F35D-708A-D15A-1A06-AC46E7E5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751546" y="5074683"/>
              <a:ext cx="522179" cy="522179"/>
            </a:xfrm>
            <a:prstGeom prst="rect">
              <a:avLst/>
            </a:prstGeom>
          </p:spPr>
        </p:pic>
        <p:pic>
          <p:nvPicPr>
            <p:cNvPr id="28" name="Graphic 27" descr="Key with solid fill">
              <a:extLst>
                <a:ext uri="{FF2B5EF4-FFF2-40B4-BE49-F238E27FC236}">
                  <a16:creationId xmlns:a16="http://schemas.microsoft.com/office/drawing/2014/main" id="{431F3E5C-B81F-FAEC-4F7E-DE2C5897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604781" y="763941"/>
              <a:ext cx="312694" cy="312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</a:t>
            </a:r>
            <a:r>
              <a:rPr lang="en-GB" err="1">
                <a:latin typeface="Avenir Book" panose="02000503020000020003" pitchFamily="2" charset="0"/>
              </a:rPr>
              <a:t>acid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</a:t>
            </a:r>
            <a:r>
              <a:rPr lang="en-GB" err="1">
                <a:latin typeface="Avenir Book" panose="02000503020000020003" pitchFamily="2" charset="0"/>
              </a:rPr>
              <a:t>sugar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',  </a:t>
            </a: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total_sulfur_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</a:t>
            </a:r>
            <a:r>
              <a:rPr lang="en-GB">
                <a:latin typeface="Avenir Book" panose="02000503020000020003" pitchFamily="2" charset="0"/>
              </a:rPr>
              <a:t>from rating, region, taste profile, </a:t>
            </a:r>
            <a:r>
              <a:rPr lang="en-GB" dirty="0"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38572</TotalTime>
  <Words>2775</Words>
  <Application>Microsoft Macintosh PowerPoint</Application>
  <PresentationFormat>Widescreen</PresentationFormat>
  <Paragraphs>586</Paragraphs>
  <Slides>32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Rounded MT Bold</vt:lpstr>
      <vt:lpstr>Avenir Book</vt:lpstr>
      <vt:lpstr>Avenir Light</vt:lpstr>
      <vt:lpstr>Calibri</vt:lpstr>
      <vt:lpstr>Cambria</vt:lpstr>
      <vt:lpstr>Menlo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863</cp:revision>
  <cp:lastPrinted>2021-11-16T10:46:31Z</cp:lastPrinted>
  <dcterms:created xsi:type="dcterms:W3CDTF">2021-05-24T09:57:17Z</dcterms:created>
  <dcterms:modified xsi:type="dcterms:W3CDTF">2024-01-27T13:27:41Z</dcterms:modified>
</cp:coreProperties>
</file>